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7" r:id="rId3"/>
    <p:sldId id="298" r:id="rId4"/>
    <p:sldId id="296" r:id="rId5"/>
    <p:sldId id="295" r:id="rId6"/>
    <p:sldId id="269" r:id="rId7"/>
    <p:sldId id="270" r:id="rId8"/>
    <p:sldId id="272" r:id="rId9"/>
    <p:sldId id="273" r:id="rId10"/>
    <p:sldId id="274" r:id="rId11"/>
    <p:sldId id="29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94" r:id="rId21"/>
    <p:sldId id="299" r:id="rId22"/>
    <p:sldId id="300" r:id="rId23"/>
    <p:sldId id="301" r:id="rId24"/>
    <p:sldId id="302" r:id="rId25"/>
    <p:sldId id="283" r:id="rId26"/>
    <p:sldId id="284" r:id="rId27"/>
    <p:sldId id="285" r:id="rId28"/>
    <p:sldId id="303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649F8-8942-4552-A67C-EBBEB775A4EE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D2C25-EBC4-46A5-AE12-FD6D97208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5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B90B-7A3B-4296-90D8-5B903B5FBC29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97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F15F-6634-4A9E-9FDB-30F09413967C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0D2C-D606-47D6-AC66-B0CF3910398B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1EB2-EAED-4959-8733-7D78028599EA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F16-E1B3-417F-8122-13CA7D7395E4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0067-0AE1-4B55-B0AA-CA634ABEF4C4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B8F99-7804-4CF1-B0B4-018F3C3CA03D}" type="datetime1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0A1A-1047-4F4D-B0FB-A4E62F4AD2E5}" type="datetime1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C8EB-5B35-40F2-8B40-5C4932CC48A7}" type="datetime1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AA5F-4B16-4CDF-A9ED-25A11BEC6D59}" type="datetime1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6F05-1D79-4EF6-A64D-895E53141187}" type="datetime1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6D03-5680-45A8-B64D-2A47D800A95A}" type="datetime1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91F31-F41C-49F0-8232-9956DC3EE10D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282BB-CBA2-4749-9FF5-D6B32C992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990600"/>
            <a:ext cx="6553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Strength of Materials</a:t>
            </a:r>
            <a:endParaRPr lang="en-US" sz="32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Module 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 – Torsion</a:t>
            </a:r>
          </a:p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(Shaft &amp; Spring)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G.Venkatachalam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Professor / SMEC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VIT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Chennai Campus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Chennai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68BC-065D-4725-BBF5-63999C2333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90600"/>
            <a:ext cx="368617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172200" y="1295400"/>
            <a:ext cx="2438400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2 equations are sufficient to solve shaft problems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838200"/>
            <a:ext cx="358140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5181600" y="1524000"/>
            <a:ext cx="9144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38600" y="2286000"/>
            <a:ext cx="19050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Tutorials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8738" y="995363"/>
            <a:ext cx="6486525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81000" y="304800"/>
            <a:ext cx="5334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488" y="1123950"/>
            <a:ext cx="667702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85800" y="304800"/>
            <a:ext cx="80010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maximum stresses are same in both solid and hollow shafts, find power to weight ratio. Outer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hollow is same as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solid shaft. 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371600"/>
            <a:ext cx="59721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85800" y="3581400"/>
            <a:ext cx="6781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 can understand the advantage of using hollow shaft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6477000" y="2819400"/>
            <a:ext cx="1219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862013"/>
            <a:ext cx="723900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81000" y="304800"/>
            <a:ext cx="5334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2514600"/>
            <a:ext cx="16002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conditions are given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05000" y="2819400"/>
            <a:ext cx="610394" cy="7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25" y="1423988"/>
            <a:ext cx="676275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1000"/>
            <a:ext cx="57340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838200" y="4318337"/>
            <a:ext cx="7239000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 75.3 mm shaft and 106 mm shaft satisfy both conditions. But using 106 mm shaft increases weight of the shaft. So considering material (cost) reduction, </a:t>
            </a:r>
            <a:r>
              <a:rPr lang="en-IN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75.3 mm shaft is preferred</a:t>
            </a:r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975" y="1914525"/>
            <a:ext cx="725805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371600" y="762000"/>
            <a:ext cx="32766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shaft are in series….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5772090"/>
            <a:ext cx="63246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Comparing axial load problem discussed in module 1…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24000" y="4953000"/>
            <a:ext cx="7620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H="1">
            <a:off x="1943100" y="1485900"/>
            <a:ext cx="6096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34000" y="381000"/>
            <a:ext cx="3276600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 3 shafts are subjected to equal torque. Total angle of twist is the summation of angle of twists.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5867400" y="1981200"/>
            <a:ext cx="457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25" y="1476375"/>
            <a:ext cx="676275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33400" y="457200"/>
            <a:ext cx="36576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shaft are in parallel….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16200000" flipH="1">
            <a:off x="2209800" y="1066800"/>
            <a:ext cx="6096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33400" y="6076890"/>
            <a:ext cx="80010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Comparing forces in compound bars problem discussed in module 1…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524000" y="5257800"/>
            <a:ext cx="7620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867400" y="2971800"/>
            <a:ext cx="7620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05200" y="3276600"/>
            <a:ext cx="22098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67400" y="1371600"/>
            <a:ext cx="22098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8600" y="1600200"/>
            <a:ext cx="1905000" cy="5847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16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Black shaft is placed inside blue shaft</a:t>
            </a:r>
            <a:endParaRPr lang="en-IN" sz="16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09800" y="1981200"/>
            <a:ext cx="3048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74" y="1281145"/>
            <a:ext cx="6524014" cy="39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7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2743200"/>
            <a:ext cx="21336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Springs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57200"/>
            <a:ext cx="563880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505200"/>
            <a:ext cx="4038600" cy="2851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2200" y="2743200"/>
            <a:ext cx="2667000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Leaf spring - Automobiles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3124200" cy="312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810000"/>
            <a:ext cx="5152530" cy="25520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1934" y="2264540"/>
            <a:ext cx="310486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Spiral</a:t>
            </a:r>
            <a:r>
              <a:rPr lang="en-IN" sz="28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spring – clocks &amp; watches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73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90612"/>
            <a:ext cx="7620000" cy="5448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00200" y="156977"/>
            <a:ext cx="64770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Springs in SOFA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01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09600"/>
            <a:ext cx="48768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591403"/>
            <a:ext cx="3057525" cy="36757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4613930"/>
            <a:ext cx="70866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Springs in Ball point pen &amp; Spring balance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838200"/>
            <a:ext cx="51911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553200" y="1752600"/>
            <a:ext cx="19812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Automobiles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3200" y="3810000"/>
            <a:ext cx="19812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Clocks &amp; wrist watches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90600"/>
            <a:ext cx="67151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33400" y="3200400"/>
            <a:ext cx="2362200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Resilience (hatched area) – important property for spring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1371600" y="2819400"/>
            <a:ext cx="610394" cy="7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38200" y="5334000"/>
            <a:ext cx="25908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 of coil helical spring??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075" y="304800"/>
            <a:ext cx="718185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762000" y="5486400"/>
            <a:ext cx="76962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 – mean radius of the coil; L – length of wire to make spring; n – number of coils; D – outer </a:t>
            </a:r>
            <a:r>
              <a:rPr lang="en-IN" sz="2000" b="1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</a:t>
            </a:r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coil; d – inner </a:t>
            </a:r>
            <a:r>
              <a:rPr lang="en-IN" sz="2000" b="1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</a:t>
            </a:r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coil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19100"/>
            <a:ext cx="4559440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44179"/>
            <a:ext cx="1676400" cy="40130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4572000"/>
            <a:ext cx="34290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(d/R) ratio  high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5400" y="4572000"/>
            <a:ext cx="34290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(d/R) ratio  low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1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6325" y="723900"/>
            <a:ext cx="699135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95" y="1281549"/>
            <a:ext cx="6911427" cy="43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63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7788" y="457200"/>
            <a:ext cx="64484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33400" y="5486400"/>
            <a:ext cx="83058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l-GR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Κ</a:t>
            </a: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stiffness of the spring; G – shear modulus of the wire used to make spring; </a:t>
            </a:r>
            <a:r>
              <a:rPr lang="el-GR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deflection; F – applied axial tensile load; </a:t>
            </a:r>
            <a:r>
              <a:rPr lang="el-GR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θ</a:t>
            </a: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angle of twist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8" y="1438275"/>
            <a:ext cx="713422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838200" y="228600"/>
            <a:ext cx="3733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springs are in series….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2600" y="304800"/>
            <a:ext cx="3276600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Comparing axial load problem discussed in module 1…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5982494" y="1256506"/>
            <a:ext cx="532606" cy="7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91200" y="4114800"/>
            <a:ext cx="23622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15000" y="6019800"/>
            <a:ext cx="3276600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Equivalent spring constant to replace 3 springs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7029847" y="5924153"/>
            <a:ext cx="304800" cy="388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762000"/>
            <a:ext cx="581025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33400" y="6076890"/>
            <a:ext cx="80010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Compare forces in compound bars problem discussed in module 1…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Left Bracket 5"/>
          <p:cNvSpPr/>
          <p:nvPr/>
        </p:nvSpPr>
        <p:spPr>
          <a:xfrm>
            <a:off x="2895600" y="3048000"/>
            <a:ext cx="304800" cy="106680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ent Arrow 9"/>
          <p:cNvSpPr/>
          <p:nvPr/>
        </p:nvSpPr>
        <p:spPr>
          <a:xfrm>
            <a:off x="1905000" y="3352800"/>
            <a:ext cx="762000" cy="2590800"/>
          </a:xfrm>
          <a:prstGeom prst="ben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62800" y="3657600"/>
            <a:ext cx="175260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Equivalent spring constant to replace 3 springs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Left-Up Arrow 11"/>
          <p:cNvSpPr/>
          <p:nvPr/>
        </p:nvSpPr>
        <p:spPr>
          <a:xfrm>
            <a:off x="7315200" y="4953000"/>
            <a:ext cx="914400" cy="838200"/>
          </a:xfrm>
          <a:prstGeom prst="left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143000"/>
            <a:ext cx="72009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57200" y="304800"/>
            <a:ext cx="84582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&amp; B are parallel to each other; combination of A&amp;B are in series with C and D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581400" y="2667000"/>
            <a:ext cx="15240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6172200"/>
            <a:ext cx="2209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Question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Bent Arrow 5"/>
          <p:cNvSpPr/>
          <p:nvPr/>
        </p:nvSpPr>
        <p:spPr>
          <a:xfrm>
            <a:off x="2743200" y="3048000"/>
            <a:ext cx="381000" cy="2895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66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575" y="990600"/>
            <a:ext cx="6800850" cy="3581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676400" y="5105400"/>
            <a:ext cx="57150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Vehicle – 4 wheels = front 2 + rear 2;</a:t>
            </a:r>
          </a:p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 the centre of gravity – where total load acts?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228600"/>
            <a:ext cx="2209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HOT Question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971800" y="4648200"/>
            <a:ext cx="228600" cy="3810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2743200"/>
            <a:ext cx="22098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9600"/>
            <a:ext cx="705644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87" y="1143301"/>
            <a:ext cx="5100638" cy="2214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87" y="3510449"/>
            <a:ext cx="5100638" cy="21006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34279" y="1143302"/>
            <a:ext cx="1832825" cy="33932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5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– original position</a:t>
            </a:r>
            <a:endParaRPr lang="en-IN" sz="1500" b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6114247" y="1312964"/>
            <a:ext cx="920032" cy="658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97441" y="3568254"/>
            <a:ext cx="1832825" cy="33932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5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A’ – New position</a:t>
            </a:r>
            <a:endParaRPr lang="en-IN" sz="1500" b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>
            <a:off x="5751776" y="3737916"/>
            <a:ext cx="1145665" cy="3301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1831148"/>
            <a:ext cx="6620530" cy="449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276600" y="228600"/>
            <a:ext cx="2895600" cy="5222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Torsion - Shaft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10400" y="457200"/>
            <a:ext cx="1828800" cy="34778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 – torque</a:t>
            </a:r>
          </a:p>
          <a:p>
            <a:pPr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– Length</a:t>
            </a:r>
          </a:p>
          <a:p>
            <a:pPr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 – Radius</a:t>
            </a:r>
          </a:p>
          <a:p>
            <a:pPr>
              <a:spcAft>
                <a:spcPts val="800"/>
              </a:spcAft>
            </a:pPr>
            <a:r>
              <a:rPr lang="el-GR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θ</a:t>
            </a: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Angle of twist</a:t>
            </a:r>
          </a:p>
          <a:p>
            <a:pPr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γ – Shear strain</a:t>
            </a:r>
          </a:p>
          <a:p>
            <a:pPr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 – Shear modulus</a:t>
            </a:r>
          </a:p>
          <a:p>
            <a:pPr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τ – Shear stress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3400" y="1066800"/>
            <a:ext cx="1295400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Side view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4800600" y="1752600"/>
            <a:ext cx="533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39000" y="4495800"/>
            <a:ext cx="1447800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 view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6248400" y="4267200"/>
            <a:ext cx="8382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049128" y="4953000"/>
            <a:ext cx="19050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838200"/>
            <a:ext cx="621030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876800" y="304801"/>
            <a:ext cx="38100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 – small portion is considered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785340" y="713936"/>
            <a:ext cx="7620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04800" y="3581400"/>
            <a:ext cx="2514600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Applied torque = summation of moment (</a:t>
            </a:r>
            <a:r>
              <a:rPr lang="el-GR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= 0)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95600" y="3810000"/>
            <a:ext cx="10668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43600" y="2343090"/>
            <a:ext cx="22860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baseline="-25000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ring thickness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8238" y="1238250"/>
            <a:ext cx="68675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715000" y="457200"/>
            <a:ext cx="31242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 – polar moment of inertia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10800000" flipV="1">
            <a:off x="6096000" y="914400"/>
            <a:ext cx="1143000" cy="762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9600" y="5943600"/>
            <a:ext cx="2209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Bending Equation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38200" y="5257800"/>
            <a:ext cx="7620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77000" y="4800600"/>
            <a:ext cx="16764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5257800" y="4953000"/>
            <a:ext cx="11430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6858000" y="3886200"/>
            <a:ext cx="83820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62075"/>
            <a:ext cx="728662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28600" y="228600"/>
            <a:ext cx="1600200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– Power</a:t>
            </a:r>
          </a:p>
          <a:p>
            <a:pPr algn="just"/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– rev / min</a:t>
            </a:r>
          </a:p>
          <a:p>
            <a:pPr algn="just"/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 - torques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990600"/>
            <a:ext cx="19050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28800" y="457200"/>
            <a:ext cx="5334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400800" y="304800"/>
            <a:ext cx="22098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baseline="-25000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</a:t>
            </a:r>
            <a:r>
              <a:rPr lang="en-IN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power </a:t>
            </a:r>
            <a:r>
              <a:rPr lang="en-IN" sz="2000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</a:t>
            </a:r>
            <a:endParaRPr lang="en-IN" sz="2000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I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torque </a:t>
            </a:r>
            <a:r>
              <a:rPr lang="en-IN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4305300" y="952500"/>
            <a:ext cx="2133600" cy="1905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19400" y="5943600"/>
            <a:ext cx="16764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572000" y="5791200"/>
            <a:ext cx="167640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V="1">
            <a:off x="2133600" y="5486400"/>
            <a:ext cx="6858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82BB-CBA2-4749-9FF5-D6B32C99280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5499</TotalTime>
  <Words>509</Words>
  <Application>Microsoft Office PowerPoint</Application>
  <PresentationFormat>On-screen Show (4:3)</PresentationFormat>
  <Paragraphs>102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VIT-Laptop</dc:creator>
  <cp:lastModifiedBy>11377</cp:lastModifiedBy>
  <cp:revision>58</cp:revision>
  <dcterms:created xsi:type="dcterms:W3CDTF">2020-06-28T12:57:01Z</dcterms:created>
  <dcterms:modified xsi:type="dcterms:W3CDTF">2020-10-19T03:47:59Z</dcterms:modified>
</cp:coreProperties>
</file>